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57" r:id="rId4"/>
    <p:sldId id="277" r:id="rId5"/>
    <p:sldId id="28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6" r:id="rId15"/>
    <p:sldId id="266" r:id="rId16"/>
    <p:sldId id="282" r:id="rId17"/>
    <p:sldId id="279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44" autoAdjust="0"/>
  </p:normalViewPr>
  <p:slideViewPr>
    <p:cSldViewPr>
      <p:cViewPr varScale="1">
        <p:scale>
          <a:sx n="65" d="100"/>
          <a:sy n="65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95601" y="3244334"/>
            <a:ext cx="4724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/>
              <a:t>Cost Sheet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1602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u="sng" dirty="0"/>
              <a:t>Office and Administration Overheads  </a:t>
            </a:r>
            <a:r>
              <a:rPr lang="en-US" dirty="0"/>
              <a:t>These expenses include </a:t>
            </a:r>
          </a:p>
          <a:p>
            <a:r>
              <a:rPr lang="en-US" dirty="0"/>
              <a:t>Office rent , Salary, lighting</a:t>
            </a:r>
          </a:p>
          <a:p>
            <a:r>
              <a:rPr lang="en-US" dirty="0"/>
              <a:t>Telephone and Postage</a:t>
            </a:r>
          </a:p>
          <a:p>
            <a:r>
              <a:rPr lang="en-US" dirty="0"/>
              <a:t>Printing and Stationary</a:t>
            </a:r>
          </a:p>
          <a:p>
            <a:r>
              <a:rPr lang="en-US" dirty="0"/>
              <a:t>Counting House Salary</a:t>
            </a:r>
          </a:p>
          <a:p>
            <a:r>
              <a:rPr lang="en-US" dirty="0"/>
              <a:t>Asset depreciation</a:t>
            </a:r>
          </a:p>
          <a:p>
            <a:r>
              <a:rPr lang="en-US" dirty="0"/>
              <a:t>Legal expenses</a:t>
            </a:r>
          </a:p>
          <a:p>
            <a:r>
              <a:rPr lang="en-US" dirty="0"/>
              <a:t>Audit fees</a:t>
            </a:r>
          </a:p>
          <a:p>
            <a:r>
              <a:rPr lang="en-US" dirty="0"/>
              <a:t>Bank charges</a:t>
            </a:r>
          </a:p>
          <a:p>
            <a:r>
              <a:rPr lang="en-US" dirty="0"/>
              <a:t>Subscription to Periodicals</a:t>
            </a:r>
          </a:p>
          <a:p>
            <a:r>
              <a:rPr lang="en-US" dirty="0"/>
              <a:t>Other miscellaneous office expenses.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4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239235"/>
              </p:ext>
            </p:extLst>
          </p:nvPr>
        </p:nvGraphicFramePr>
        <p:xfrm>
          <a:off x="381000" y="1828800"/>
          <a:ext cx="8382000" cy="2285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2523"/>
                <a:gridCol w="7029477"/>
              </a:tblGrid>
              <a:tr h="22859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Step III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Cost of Production = Works Cost + Office and Administration overheads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9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338856"/>
              </p:ext>
            </p:extLst>
          </p:nvPr>
        </p:nvGraphicFramePr>
        <p:xfrm>
          <a:off x="762000" y="2209800"/>
          <a:ext cx="7261225" cy="2530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5889625"/>
              </a:tblGrid>
              <a:tr h="25309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Step </a:t>
                      </a:r>
                      <a:r>
                        <a:rPr lang="en-US" sz="2400" dirty="0" smtClean="0">
                          <a:effectLst/>
                        </a:rPr>
                        <a:t>IV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Cost of Production = Works Cost + Office and Administration overheads + Opening finished goods-Closing finished goods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8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Selling </a:t>
            </a:r>
            <a:r>
              <a:rPr lang="en-US" b="1" u="sng" dirty="0"/>
              <a:t>and Distribution Overheads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Sales Costs are the direct and indirect expenses for selling and distribution of produced goods. </a:t>
            </a:r>
            <a:endParaRPr lang="en-US" dirty="0" smtClean="0"/>
          </a:p>
          <a:p>
            <a:r>
              <a:rPr lang="en-US" dirty="0"/>
              <a:t>These expenses include </a:t>
            </a:r>
          </a:p>
          <a:p>
            <a:r>
              <a:rPr lang="en-US" dirty="0"/>
              <a:t>Commissions, </a:t>
            </a:r>
          </a:p>
          <a:p>
            <a:r>
              <a:rPr lang="en-US" dirty="0"/>
              <a:t>Salaries of sales staff, </a:t>
            </a:r>
          </a:p>
          <a:p>
            <a:r>
              <a:rPr lang="en-US" dirty="0"/>
              <a:t>Traveling expenses, </a:t>
            </a:r>
          </a:p>
          <a:p>
            <a:r>
              <a:rPr lang="en-US" dirty="0"/>
              <a:t>Advertisement, </a:t>
            </a:r>
          </a:p>
          <a:p>
            <a:r>
              <a:rPr lang="en-US" dirty="0"/>
              <a:t>Delivery expenses, </a:t>
            </a:r>
          </a:p>
          <a:p>
            <a:r>
              <a:rPr lang="en-US" dirty="0"/>
              <a:t>Sales tax, </a:t>
            </a:r>
          </a:p>
          <a:p>
            <a:r>
              <a:rPr lang="en-US" dirty="0"/>
              <a:t>Bad debts,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8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529483"/>
              </p:ext>
            </p:extLst>
          </p:nvPr>
        </p:nvGraphicFramePr>
        <p:xfrm>
          <a:off x="914400" y="2438401"/>
          <a:ext cx="6781800" cy="129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5410200"/>
              </a:tblGrid>
              <a:tr h="1295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Step IV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Total Cost = Cost of Production + Selling and Distribution Overheads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54010"/>
              </p:ext>
            </p:extLst>
          </p:nvPr>
        </p:nvGraphicFramePr>
        <p:xfrm>
          <a:off x="990600" y="4267200"/>
          <a:ext cx="6781800" cy="114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/>
                <a:gridCol w="5410200"/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Profit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Sales – Total Cost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3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Cost Sheet template consists of six major 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Prime </a:t>
            </a:r>
            <a:r>
              <a:rPr lang="en-US" dirty="0" smtClean="0"/>
              <a:t>Cost</a:t>
            </a:r>
          </a:p>
          <a:p>
            <a:pPr lvl="0"/>
            <a:r>
              <a:rPr lang="en-US" dirty="0"/>
              <a:t>Factory or Works Cost</a:t>
            </a:r>
          </a:p>
          <a:p>
            <a:pPr lvl="0"/>
            <a:r>
              <a:rPr lang="en-US" dirty="0"/>
              <a:t>Production Cost</a:t>
            </a:r>
          </a:p>
          <a:p>
            <a:pPr lvl="0"/>
            <a:r>
              <a:rPr lang="en-US" dirty="0"/>
              <a:t>Cost of Good Sold (COGS)</a:t>
            </a:r>
          </a:p>
          <a:p>
            <a:pPr lvl="0"/>
            <a:r>
              <a:rPr lang="en-US" dirty="0"/>
              <a:t>Cost of Sales and</a:t>
            </a:r>
          </a:p>
          <a:p>
            <a:pPr lvl="0"/>
            <a:r>
              <a:rPr lang="en-US" dirty="0"/>
              <a:t>Total Sales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42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540220"/>
              </p:ext>
            </p:extLst>
          </p:nvPr>
        </p:nvGraphicFramePr>
        <p:xfrm>
          <a:off x="228600" y="255726"/>
          <a:ext cx="8229600" cy="62558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9652"/>
                <a:gridCol w="1497666"/>
                <a:gridCol w="1452282"/>
              </a:tblGrid>
              <a:tr h="30737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sng" strike="noStrike" dirty="0">
                          <a:effectLst/>
                        </a:rPr>
                        <a:t>Cost </a:t>
                      </a:r>
                      <a:r>
                        <a:rPr lang="en-US" sz="2000" b="1" u="sng" strike="noStrike" dirty="0" smtClean="0">
                          <a:effectLst/>
                        </a:rPr>
                        <a:t>Sheet                   </a:t>
                      </a:r>
                      <a:endParaRPr lang="en-US" sz="2000" b="1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48047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3"/>
                        </a:buClr>
                        <a:buSzPts val="1400"/>
                        <a:buFont typeface="Constantia"/>
                        <a:buNone/>
                      </a:pPr>
                      <a:r>
                        <a:rPr lang="en-US" sz="1400" u="none" strike="noStrike" dirty="0" smtClean="0">
                          <a:effectLst/>
                        </a:rPr>
                        <a:t>Direct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Materials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                                               XXX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onstantia"/>
                      </a:endParaRPr>
                    </a:p>
                  </a:txBody>
                  <a:tcPr marL="1905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60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(+) Opening Raw </a:t>
                      </a:r>
                      <a:r>
                        <a:rPr lang="en-US" sz="1400" u="none" strike="noStrike" dirty="0" smtClean="0">
                          <a:effectLst/>
                        </a:rPr>
                        <a:t>Materials                                                           XXX                         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3606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(-) Closing Raw Materials                                     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</a:t>
                      </a:r>
                      <a:r>
                        <a:rPr lang="en-US" sz="1400" u="sng" strike="noStrike" dirty="0" smtClean="0">
                          <a:effectLst/>
                        </a:rPr>
                        <a:t>XXX     </a:t>
                      </a:r>
                      <a:r>
                        <a:rPr lang="en-US" sz="1400" u="none" strike="noStrike" dirty="0" smtClean="0">
                          <a:effectLst/>
                        </a:rPr>
                        <a:t>                            </a:t>
                      </a:r>
                      <a:r>
                        <a:rPr lang="en-US" sz="1400" u="sng" strike="noStrike" dirty="0" smtClean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48047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3"/>
                        </a:buClr>
                        <a:buSzPts val="1400"/>
                        <a:buFont typeface="Constantia"/>
                        <a:buNone/>
                      </a:pPr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Direct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Expenses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onstantia"/>
                      </a:endParaRPr>
                    </a:p>
                  </a:txBody>
                  <a:tcPr marL="1905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48047">
                <a:tc>
                  <a:txBody>
                    <a:bodyPr/>
                    <a:lstStyle/>
                    <a:p>
                      <a:pPr algn="l" rtl="0" fontAlgn="ctr">
                        <a:buClr>
                          <a:schemeClr val="accent3"/>
                        </a:buClr>
                        <a:buSzPts val="1400"/>
                        <a:buFont typeface="Constantia"/>
                        <a:buNone/>
                      </a:pPr>
                      <a:r>
                        <a:rPr lang="en-US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onstantia"/>
                        </a:rPr>
                        <a:t>Direct Wages/</a:t>
                      </a:r>
                      <a:r>
                        <a:rPr lang="en-US" sz="1400" b="0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onstantia"/>
                        </a:rPr>
                        <a:t>Labour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onstantia"/>
                      </a:endParaRPr>
                    </a:p>
                  </a:txBody>
                  <a:tcPr marL="1905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XXX</a:t>
                      </a:r>
                      <a:endParaRPr lang="en-US" sz="14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48047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u="none" strike="noStrike" dirty="0">
                          <a:effectLst/>
                        </a:rPr>
                        <a:t>Prime Cost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onstantia"/>
                      </a:endParaRPr>
                    </a:p>
                  </a:txBody>
                  <a:tcPr marL="6350" marR="19050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4804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sng" strike="noStrike">
                          <a:effectLst/>
                        </a:rPr>
                        <a:t>Factory Overhead/Works Overhead</a:t>
                      </a:r>
                      <a:endParaRPr lang="en-US" sz="1400" b="0" i="0" u="sng" strike="noStrike">
                        <a:solidFill>
                          <a:srgbClr val="002060"/>
                        </a:solidFill>
                        <a:effectLst/>
                        <a:latin typeface="Constantia"/>
                      </a:endParaRPr>
                    </a:p>
                  </a:txBody>
                  <a:tcPr marL="19050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(+) Opening W-I-P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(-) Closing W-I-P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XXX</a:t>
                      </a:r>
                      <a:endParaRPr lang="en-US" sz="14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XXX</a:t>
                      </a:r>
                      <a:endParaRPr lang="en-US" sz="14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Factory Cost /Works Cost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48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</a:rPr>
                        <a:t>Office and Administration Overhead</a:t>
                      </a:r>
                      <a:r>
                        <a:rPr lang="en-US" sz="1400" u="none" strike="noStrike">
                          <a:effectLst/>
                        </a:rPr>
                        <a:t>         </a:t>
                      </a:r>
                      <a:endParaRPr lang="en-US" sz="1400" b="0" i="0" u="sng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XXX</a:t>
                      </a:r>
                      <a:endParaRPr lang="en-US" sz="14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Cost Of Production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(+) Opening Finished Stock                                               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(-) Closing Finished Stock                                                 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Cost Of Goods Sold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</a:rPr>
                        <a:t>Selling and Distribution Overhead</a:t>
                      </a:r>
                      <a:endParaRPr lang="en-US" sz="1400" b="0" i="0" u="sng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Total Cost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XXX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(+) Profit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XXX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Sales</a:t>
                      </a:r>
                      <a:endParaRPr lang="en-US" sz="1400" b="1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>
                          <a:effectLst/>
                        </a:rPr>
                        <a:t> </a:t>
                      </a:r>
                      <a:endParaRPr lang="en-US" sz="1400" b="0" i="0" u="sng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XXX</a:t>
                      </a:r>
                      <a:endParaRPr lang="en-US" sz="1400" b="0" i="0" u="sng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  <a:tr h="217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H="1">
            <a:off x="4876800" y="168937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38800" y="22098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6" idx="3"/>
          </p:cNvCxnSpPr>
          <p:nvPr/>
        </p:nvCxnSpPr>
        <p:spPr>
          <a:xfrm>
            <a:off x="5562600" y="3352800"/>
            <a:ext cx="2895600" cy="30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38800" y="40386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562600" y="4724400"/>
            <a:ext cx="2743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48500" y="5410200"/>
            <a:ext cx="125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48500" y="6019800"/>
            <a:ext cx="140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86600" y="63246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10400" y="228600"/>
            <a:ext cx="76200" cy="624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562600" y="228600"/>
            <a:ext cx="76200" cy="624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39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1. First Head ( Direct Materials </a:t>
            </a:r>
            <a:r>
              <a:rPr lang="en-US" b="1" u="sng" dirty="0" err="1" smtClean="0"/>
              <a:t>Comsumed</a:t>
            </a:r>
            <a:r>
              <a:rPr lang="en-US" b="1" u="sng" dirty="0" smtClean="0"/>
              <a:t>)</a:t>
            </a:r>
          </a:p>
          <a:p>
            <a:r>
              <a:rPr lang="en-US" b="1" dirty="0" smtClean="0"/>
              <a:t>(+)</a:t>
            </a:r>
            <a:r>
              <a:rPr lang="en-US" dirty="0" smtClean="0"/>
              <a:t>Opening </a:t>
            </a:r>
            <a:r>
              <a:rPr lang="en-US" dirty="0"/>
              <a:t>Stock of Raw </a:t>
            </a:r>
            <a:r>
              <a:rPr lang="en-US" dirty="0" smtClean="0"/>
              <a:t>Materials</a:t>
            </a:r>
          </a:p>
          <a:p>
            <a:r>
              <a:rPr lang="en-US" b="1" dirty="0" smtClean="0"/>
              <a:t>(-) </a:t>
            </a:r>
            <a:r>
              <a:rPr lang="en-US" dirty="0" smtClean="0"/>
              <a:t>Closing</a:t>
            </a:r>
            <a:r>
              <a:rPr lang="en-US" dirty="0"/>
              <a:t> Stock of Raw Materials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2.Works/ Factory Overheads</a:t>
            </a:r>
          </a:p>
          <a:p>
            <a:r>
              <a:rPr lang="en-US" b="1" dirty="0"/>
              <a:t>(+)</a:t>
            </a:r>
            <a:r>
              <a:rPr lang="en-US" dirty="0"/>
              <a:t>Opening </a:t>
            </a:r>
            <a:r>
              <a:rPr lang="en-US" dirty="0" smtClean="0"/>
              <a:t> </a:t>
            </a:r>
            <a:r>
              <a:rPr lang="en-US" dirty="0"/>
              <a:t>Stock of  </a:t>
            </a:r>
            <a:r>
              <a:rPr lang="en-US" dirty="0" smtClean="0"/>
              <a:t>Work- In-Materials</a:t>
            </a:r>
            <a:endParaRPr lang="en-US" dirty="0"/>
          </a:p>
          <a:p>
            <a:r>
              <a:rPr lang="en-US" b="1" dirty="0"/>
              <a:t>(-) </a:t>
            </a:r>
            <a:r>
              <a:rPr lang="en-US" dirty="0"/>
              <a:t>Closing Stock of Work- </a:t>
            </a:r>
            <a:r>
              <a:rPr lang="en-US" dirty="0" smtClean="0"/>
              <a:t>In-Materials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3. Office and Administration </a:t>
            </a:r>
            <a:r>
              <a:rPr lang="en-US" b="1" u="sng" dirty="0"/>
              <a:t>Overheads</a:t>
            </a:r>
          </a:p>
          <a:p>
            <a:r>
              <a:rPr lang="en-US" b="1" dirty="0"/>
              <a:t>(+)</a:t>
            </a:r>
            <a:r>
              <a:rPr lang="en-US" dirty="0"/>
              <a:t>Opening  Stock of </a:t>
            </a:r>
            <a:r>
              <a:rPr lang="en-US" dirty="0" smtClean="0"/>
              <a:t>Finished Goods</a:t>
            </a:r>
          </a:p>
          <a:p>
            <a:r>
              <a:rPr lang="en-US" b="1" dirty="0" smtClean="0"/>
              <a:t>(-) </a:t>
            </a:r>
            <a:r>
              <a:rPr lang="en-US" dirty="0"/>
              <a:t>Closing Stock of Finished Goods</a:t>
            </a:r>
          </a:p>
          <a:p>
            <a:endParaRPr lang="en-US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7234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Autofit/>
          </a:bodyPr>
          <a:lstStyle/>
          <a:p>
            <a:r>
              <a:rPr lang="en-US" sz="2400" b="1" dirty="0"/>
              <a:t>Prime Cost = </a:t>
            </a:r>
            <a:r>
              <a:rPr lang="en-US" sz="2400" dirty="0"/>
              <a:t>Direct material + Direct Wages + Direct expenses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Direct material = </a:t>
            </a:r>
            <a:r>
              <a:rPr lang="en-US" sz="2400" dirty="0"/>
              <a:t>Material purchased + Opening stock of material – Closing stock of material.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7924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8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600" b="1" u="sng" dirty="0"/>
              <a:t>Factory Cost or Works Cost</a:t>
            </a:r>
            <a:br>
              <a:rPr lang="en-US" sz="2600" b="1" u="sng" dirty="0"/>
            </a:br>
            <a:r>
              <a:rPr lang="en-US" sz="2600" dirty="0"/>
              <a:t>The factory overheads consist of the cost of indirect material, indirect wages (Factory), and </a:t>
            </a:r>
            <a:r>
              <a:rPr lang="en-US" sz="2600" dirty="0" smtClean="0"/>
              <a:t>indirect Expenses(Factory</a:t>
            </a:r>
            <a:r>
              <a:rPr lang="en-US" sz="2600" dirty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73510"/>
            <a:ext cx="8458200" cy="4655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45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343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Total Cost </a:t>
            </a:r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Direct Cost      </a:t>
            </a:r>
            <a:r>
              <a:rPr lang="en-US" dirty="0" smtClean="0"/>
              <a:t>          Indirect Cost</a:t>
            </a:r>
          </a:p>
          <a:p>
            <a:pPr marL="0" indent="0">
              <a:buNone/>
            </a:pPr>
            <a:r>
              <a:rPr lang="en-US" dirty="0" smtClean="0"/>
              <a:t>		      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Direct </a:t>
            </a:r>
            <a:r>
              <a:rPr lang="en-US" sz="1800" dirty="0"/>
              <a:t>Materials </a:t>
            </a:r>
            <a:r>
              <a:rPr lang="en-US" sz="1800" dirty="0" smtClean="0"/>
              <a:t>                        Indirect Materials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Direct </a:t>
            </a:r>
            <a:r>
              <a:rPr lang="en-US" sz="1800" dirty="0"/>
              <a:t>Expenses </a:t>
            </a:r>
            <a:r>
              <a:rPr lang="en-US" sz="1800" dirty="0" smtClean="0"/>
              <a:t>                        Indirect </a:t>
            </a:r>
            <a:r>
              <a:rPr lang="en-US" sz="1800" dirty="0"/>
              <a:t>Expenses </a:t>
            </a:r>
            <a:r>
              <a:rPr lang="en-US" sz="1800" dirty="0" smtClean="0"/>
              <a:t>  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Direct Wages                              Indirect </a:t>
            </a:r>
            <a:r>
              <a:rPr lang="en-US" sz="1800" dirty="0"/>
              <a:t>Wages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                                                         </a:t>
            </a:r>
            <a:endParaRPr lang="en-US" dirty="0"/>
          </a:p>
          <a:p>
            <a:pPr algn="ctr"/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666845" y="1752600"/>
            <a:ext cx="0" cy="4409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124200" y="2169268"/>
            <a:ext cx="3101502" cy="35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099881" y="2204936"/>
            <a:ext cx="16213" cy="462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25702" y="2204936"/>
            <a:ext cx="0" cy="484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086911" y="29718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25702" y="2992066"/>
            <a:ext cx="0" cy="513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38600" y="1706394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210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b="1" u="sng" dirty="0"/>
              <a:t>Factory Cost </a:t>
            </a:r>
            <a:r>
              <a:rPr lang="en-US" sz="2800" dirty="0"/>
              <a:t>= Prime cost + Factory </a:t>
            </a:r>
            <a:r>
              <a:rPr lang="en-US" sz="2800" dirty="0" smtClean="0"/>
              <a:t>overheads (+Opening Work-in-Process- Closing Work-in-Process)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b="1" dirty="0"/>
              <a:t>Cost of </a:t>
            </a:r>
            <a:r>
              <a:rPr lang="en-US" sz="2800" b="1" dirty="0" smtClean="0"/>
              <a:t>production = </a:t>
            </a:r>
            <a:r>
              <a:rPr lang="en-US" sz="2800" dirty="0" smtClean="0"/>
              <a:t>Office </a:t>
            </a:r>
            <a:r>
              <a:rPr lang="en-US" sz="2800" dirty="0"/>
              <a:t>and administrative overheads + Factory cost or work </a:t>
            </a:r>
            <a:r>
              <a:rPr lang="en-US" sz="2800" dirty="0" smtClean="0"/>
              <a:t>cost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1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Autofit/>
          </a:bodyPr>
          <a:lstStyle/>
          <a:p>
            <a:r>
              <a:rPr lang="en-US" sz="2600" b="1" u="sng" dirty="0"/>
              <a:t>Cost of Production</a:t>
            </a:r>
            <a:r>
              <a:rPr lang="en-US" sz="2600" b="1" dirty="0"/>
              <a:t/>
            </a:r>
            <a:br>
              <a:rPr lang="en-US" sz="2600" b="1" dirty="0"/>
            </a:br>
            <a:r>
              <a:rPr lang="en-US" sz="2600" dirty="0" smtClean="0"/>
              <a:t>.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6200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811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2514600"/>
          </a:xfrm>
        </p:spPr>
        <p:txBody>
          <a:bodyPr>
            <a:noAutofit/>
          </a:bodyPr>
          <a:lstStyle/>
          <a:p>
            <a:r>
              <a:rPr lang="en-US" sz="2800" b="1" u="sng" dirty="0"/>
              <a:t>Cost of Goods Sold (COGS)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All the goods that a unit produces aren’t sold in the same period</a:t>
            </a:r>
            <a:r>
              <a:rPr lang="en-US" sz="2800" dirty="0" smtClean="0"/>
              <a:t>.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Cost Of Goods Sold </a:t>
            </a:r>
            <a:r>
              <a:rPr lang="en-US" sz="2800" dirty="0" smtClean="0"/>
              <a:t>= Cost of Production =Opening Stock of Finished Goods – Closing </a:t>
            </a:r>
            <a:r>
              <a:rPr lang="en-US" sz="2800" dirty="0"/>
              <a:t>Stock of Finished Goods</a:t>
            </a:r>
          </a:p>
        </p:txBody>
      </p:sp>
      <p:pic>
        <p:nvPicPr>
          <p:cNvPr id="4" name="Content Placeholder 3" descr="Cost Shee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6200"/>
            <a:ext cx="7315200" cy="198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450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u="sng" dirty="0"/>
              <a:t>Cost of Sales</a:t>
            </a:r>
            <a:r>
              <a:rPr lang="en-US" sz="2800" dirty="0"/>
              <a:t>= Cost of Goods sold + Selling and distribution overheads.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5" name="Content Placeholder 4" descr="Cost Shee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8153400" cy="4343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8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34312"/>
          </a:xfrm>
        </p:spPr>
        <p:txBody>
          <a:bodyPr>
            <a:noAutofit/>
          </a:bodyPr>
          <a:lstStyle/>
          <a:p>
            <a:r>
              <a:rPr lang="en-US" sz="2800" b="1" u="sng" dirty="0"/>
              <a:t>Sales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err="1"/>
              <a:t>Sales</a:t>
            </a:r>
            <a:r>
              <a:rPr lang="en-US" sz="2800" dirty="0"/>
              <a:t> = Total Cost + Profit.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4" name="Content Placeholder 3" descr="Cost Sheet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7772400" cy="2205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596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What are the items excluded from the cost sheet?</a:t>
            </a:r>
            <a:br>
              <a:rPr lang="en-US" sz="3200" b="1" u="sng" dirty="0"/>
            </a:b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Company’s Income tax or advance tax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Dividends paid to shareholders.</a:t>
            </a:r>
          </a:p>
          <a:p>
            <a:pPr lvl="0"/>
            <a:r>
              <a:rPr lang="en-US" dirty="0"/>
              <a:t>Discounts on issues of shares and debentures.</a:t>
            </a:r>
          </a:p>
          <a:p>
            <a:pPr lvl="0"/>
            <a:r>
              <a:rPr lang="en-US" dirty="0"/>
              <a:t>Underwriting commission payment made.</a:t>
            </a:r>
          </a:p>
          <a:p>
            <a:pPr lvl="0"/>
            <a:r>
              <a:rPr lang="en-US" dirty="0"/>
              <a:t>Capital losses of the business.</a:t>
            </a:r>
          </a:p>
          <a:p>
            <a:pPr lvl="0"/>
            <a:r>
              <a:rPr lang="en-US" dirty="0"/>
              <a:t>Expenses related to the purchase of fixed assets by the company.</a:t>
            </a:r>
          </a:p>
          <a:p>
            <a:pPr lvl="0"/>
            <a:r>
              <a:rPr lang="en-US" dirty="0"/>
              <a:t>Losses made on the sale of fixed assets by the company.</a:t>
            </a:r>
          </a:p>
          <a:p>
            <a:pPr lvl="0"/>
            <a:r>
              <a:rPr lang="en-US" dirty="0"/>
              <a:t>Interest on capital.</a:t>
            </a:r>
          </a:p>
          <a:p>
            <a:pPr lvl="0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0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456746"/>
              </p:ext>
            </p:extLst>
          </p:nvPr>
        </p:nvGraphicFramePr>
        <p:xfrm>
          <a:off x="1143000" y="762000"/>
          <a:ext cx="6471920" cy="864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4912"/>
                <a:gridCol w="542700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250"/>
                        </a:spcAft>
                      </a:pPr>
                      <a:r>
                        <a:rPr lang="en-US" sz="1000" dirty="0">
                          <a:effectLst/>
                        </a:rPr>
                        <a:t>Step 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250"/>
                        </a:spcAft>
                      </a:pPr>
                      <a:r>
                        <a:rPr lang="en-US" sz="1650" spc="-15" dirty="0">
                          <a:effectLst/>
                        </a:rPr>
                        <a:t>Direct Material= Material Purchased + Opening stock of raw material-Closing stock of raw material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203665"/>
              </p:ext>
            </p:extLst>
          </p:nvPr>
        </p:nvGraphicFramePr>
        <p:xfrm>
          <a:off x="1143000" y="1828800"/>
          <a:ext cx="6477000" cy="1407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71"/>
                <a:gridCol w="5431829"/>
              </a:tblGrid>
              <a:tr h="1371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Step 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Works Cost = Prime Cost + Factory Overheads (Indirect Material + Indirect </a:t>
                      </a:r>
                      <a:r>
                        <a:rPr lang="en-US" sz="1600" dirty="0" err="1">
                          <a:effectLst/>
                        </a:rPr>
                        <a:t>Labour</a:t>
                      </a:r>
                      <a:r>
                        <a:rPr lang="en-US" sz="1600" dirty="0">
                          <a:effectLst/>
                        </a:rPr>
                        <a:t> + Indirect Expenses)+opening Work in progress-Closing Work in progress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30007"/>
              </p:ext>
            </p:extLst>
          </p:nvPr>
        </p:nvGraphicFramePr>
        <p:xfrm>
          <a:off x="1143000" y="3505200"/>
          <a:ext cx="6477000" cy="1126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5131"/>
                <a:gridCol w="5431869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Step III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Cost of Production = Works Cost + Office and Administration overheads + Opening finished goods-Closing finished goods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747828"/>
              </p:ext>
            </p:extLst>
          </p:nvPr>
        </p:nvGraphicFramePr>
        <p:xfrm>
          <a:off x="1143000" y="4876800"/>
          <a:ext cx="6433820" cy="846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7920"/>
                <a:gridCol w="53959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Step IV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Total Cost = Cost of Production + Selling and Distribution Overheads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04265"/>
              </p:ext>
            </p:extLst>
          </p:nvPr>
        </p:nvGraphicFramePr>
        <p:xfrm>
          <a:off x="1219200" y="6019800"/>
          <a:ext cx="6411595" cy="601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4108"/>
                <a:gridCol w="5377487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Profit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Sales – Total Cost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073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endParaRPr lang="en-US" b="1" u="sng" dirty="0" smtClean="0"/>
          </a:p>
          <a:p>
            <a:pPr marL="0" indent="0" fontAlgn="base">
              <a:buNone/>
            </a:pPr>
            <a:r>
              <a:rPr lang="en-US" b="1" i="1" u="sng" dirty="0"/>
              <a:t>Meaning of Cost Sheet</a:t>
            </a:r>
            <a:r>
              <a:rPr lang="en-US" b="1" i="1" u="sng" dirty="0" smtClean="0"/>
              <a:t>:</a:t>
            </a:r>
          </a:p>
          <a:p>
            <a:pPr marL="0" indent="0" fontAlgn="base">
              <a:buNone/>
            </a:pPr>
            <a:endParaRPr lang="en-US" b="1" i="1" u="sng" dirty="0" smtClean="0"/>
          </a:p>
          <a:p>
            <a:pPr fontAlgn="base"/>
            <a:r>
              <a:rPr lang="en-US" dirty="0"/>
              <a:t>Cost Sheet is a statement which presents detailed information relating to the various stages of cost. It also shows the total cost of the product manufactured during a particular period of time. </a:t>
            </a:r>
          </a:p>
          <a:p>
            <a:pPr fontAlgn="base"/>
            <a:r>
              <a:rPr lang="en-US" dirty="0"/>
              <a:t>Thus, the cost sheet is prepared for a particular period of time monthly, quarterly, yearly etc.</a:t>
            </a:r>
          </a:p>
          <a:p>
            <a:pPr marL="0" indent="0" fontAlgn="base">
              <a:buNone/>
            </a:pPr>
            <a:endParaRPr lang="en-US" b="1" i="1" u="sng" dirty="0" smtClean="0"/>
          </a:p>
          <a:p>
            <a:pPr marL="0" indent="0" fontAlgn="base">
              <a:buNone/>
            </a:pPr>
            <a:endParaRPr lang="en-US" b="1" i="1" u="sng" dirty="0"/>
          </a:p>
        </p:txBody>
      </p:sp>
    </p:spTree>
    <p:extLst>
      <p:ext uri="{BB962C8B-B14F-4D97-AF65-F5344CB8AC3E}">
        <p14:creationId xmlns:p14="http://schemas.microsoft.com/office/powerpoint/2010/main" val="185570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36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/>
              <a:t>Importance of cost sheet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1. </a:t>
            </a:r>
            <a:r>
              <a:rPr lang="en-US" b="1" dirty="0"/>
              <a:t>Determining </a:t>
            </a:r>
            <a:r>
              <a:rPr lang="en-US" b="1" dirty="0" smtClean="0"/>
              <a:t>cost</a:t>
            </a:r>
            <a:r>
              <a:rPr lang="en-US" dirty="0"/>
              <a:t> </a:t>
            </a:r>
            <a:endParaRPr lang="en-US" dirty="0" smtClean="0"/>
          </a:p>
          <a:p>
            <a:pPr fontAlgn="base"/>
            <a:r>
              <a:rPr lang="en-US" b="1" dirty="0" smtClean="0"/>
              <a:t>2. Fixing </a:t>
            </a:r>
            <a:r>
              <a:rPr lang="en-US" b="1" dirty="0"/>
              <a:t>selling price</a:t>
            </a:r>
            <a:endParaRPr lang="en-US" dirty="0"/>
          </a:p>
          <a:p>
            <a:pPr fontAlgn="base"/>
            <a:r>
              <a:rPr lang="en-US" dirty="0"/>
              <a:t>3. </a:t>
            </a:r>
            <a:r>
              <a:rPr lang="en-US" b="1" dirty="0"/>
              <a:t>Cost comparison</a:t>
            </a:r>
            <a:r>
              <a:rPr lang="en-US" dirty="0"/>
              <a:t> </a:t>
            </a:r>
          </a:p>
          <a:p>
            <a:pPr fontAlgn="base"/>
            <a:r>
              <a:rPr lang="en-US" dirty="0"/>
              <a:t>4. </a:t>
            </a:r>
            <a:r>
              <a:rPr lang="en-US" b="1" dirty="0"/>
              <a:t>Cost control</a:t>
            </a:r>
            <a:endParaRPr lang="en-US" dirty="0"/>
          </a:p>
          <a:p>
            <a:pPr fontAlgn="base"/>
            <a:r>
              <a:rPr lang="en-US" dirty="0"/>
              <a:t>5. </a:t>
            </a:r>
            <a:r>
              <a:rPr lang="en-US" b="1" dirty="0"/>
              <a:t>Decision-making</a:t>
            </a:r>
            <a:endParaRPr lang="en-US" dirty="0"/>
          </a:p>
          <a:p>
            <a:pPr fontAlgn="base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928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Ram Material- </a:t>
            </a:r>
            <a:r>
              <a:rPr lang="en-US" dirty="0"/>
              <a:t>Materials not yet used for production</a:t>
            </a:r>
          </a:p>
          <a:p>
            <a:r>
              <a:rPr lang="en-US" b="1" dirty="0"/>
              <a:t>Work-In-Process(W-I-P) –</a:t>
            </a:r>
            <a:r>
              <a:rPr lang="en-US" dirty="0"/>
              <a:t>Semi-Finished products</a:t>
            </a:r>
          </a:p>
          <a:p>
            <a:r>
              <a:rPr lang="en-US" b="1" dirty="0"/>
              <a:t>Finished Goods </a:t>
            </a:r>
            <a:r>
              <a:rPr lang="en-US" dirty="0"/>
              <a:t>– Materials which are ready for sales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Opening Stock </a:t>
            </a:r>
            <a:r>
              <a:rPr lang="en-US" dirty="0"/>
              <a:t>–Closing Stock of </a:t>
            </a:r>
            <a:r>
              <a:rPr lang="en-US" dirty="0" smtClean="0"/>
              <a:t>Previous Day/Week/Month</a:t>
            </a:r>
            <a:endParaRPr lang="en-US" dirty="0"/>
          </a:p>
          <a:p>
            <a:r>
              <a:rPr lang="en-US" b="1" dirty="0"/>
              <a:t>Closing Stock – </a:t>
            </a:r>
            <a:r>
              <a:rPr lang="en-US" dirty="0"/>
              <a:t>Material </a:t>
            </a:r>
            <a:r>
              <a:rPr lang="en-US" dirty="0" err="1"/>
              <a:t>leftout</a:t>
            </a:r>
            <a:r>
              <a:rPr lang="en-US" dirty="0"/>
              <a:t> at the end of the day.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4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/>
              <a:t>Elements of Cost Sheet</a:t>
            </a:r>
          </a:p>
          <a:p>
            <a:pPr marL="0" indent="0">
              <a:buNone/>
            </a:pPr>
            <a:r>
              <a:rPr lang="en-US" dirty="0"/>
              <a:t>There are </a:t>
            </a:r>
            <a:r>
              <a:rPr lang="en-US" dirty="0" smtClean="0"/>
              <a:t>4 </a:t>
            </a:r>
            <a:r>
              <a:rPr lang="en-US" dirty="0"/>
              <a:t>major elements of Cost Sheet. These elements include </a:t>
            </a:r>
          </a:p>
          <a:p>
            <a:pPr lvl="0"/>
            <a:r>
              <a:rPr lang="en-US" dirty="0"/>
              <a:t>Direct Materials Consumed </a:t>
            </a:r>
          </a:p>
          <a:p>
            <a:pPr lvl="0"/>
            <a:r>
              <a:rPr lang="en-US" dirty="0"/>
              <a:t>Work Overheads/ Factory Overheads </a:t>
            </a:r>
          </a:p>
          <a:p>
            <a:pPr lvl="0"/>
            <a:r>
              <a:rPr lang="en-US" dirty="0"/>
              <a:t>Office and Administration Overheads  </a:t>
            </a:r>
          </a:p>
          <a:p>
            <a:pPr lvl="0"/>
            <a:r>
              <a:rPr lang="en-US" dirty="0" smtClean="0"/>
              <a:t>Selling </a:t>
            </a:r>
            <a:r>
              <a:rPr lang="en-US" dirty="0"/>
              <a:t>and Distribution Overheads </a:t>
            </a:r>
            <a:endParaRPr lang="en-US" dirty="0" smtClean="0"/>
          </a:p>
          <a:p>
            <a:pPr lvl="0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r>
              <a:rPr lang="en-US" b="1" u="sng" dirty="0"/>
              <a:t>Direct Materials Consumed </a:t>
            </a:r>
            <a:endParaRPr lang="en-US" b="1" u="sng" dirty="0" smtClean="0"/>
          </a:p>
          <a:p>
            <a:pPr lvl="0"/>
            <a:r>
              <a:rPr lang="en-US" dirty="0" smtClean="0"/>
              <a:t>Direct Materials Consumed</a:t>
            </a:r>
          </a:p>
          <a:p>
            <a:pPr lvl="0"/>
            <a:r>
              <a:rPr lang="en-US" dirty="0" smtClean="0"/>
              <a:t>Direct Expenses </a:t>
            </a:r>
          </a:p>
          <a:p>
            <a:pPr lvl="0"/>
            <a:r>
              <a:rPr lang="en-US" dirty="0" smtClean="0"/>
              <a:t>Direct Wages</a:t>
            </a:r>
          </a:p>
          <a:p>
            <a:pPr marL="0" lv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06194"/>
              </p:ext>
            </p:extLst>
          </p:nvPr>
        </p:nvGraphicFramePr>
        <p:xfrm>
          <a:off x="838200" y="3505200"/>
          <a:ext cx="7543800" cy="26809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7971"/>
                <a:gridCol w="6325829"/>
              </a:tblGrid>
              <a:tr h="1600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250"/>
                        </a:spcAft>
                      </a:pPr>
                      <a:r>
                        <a:rPr lang="en-US" sz="2400" dirty="0">
                          <a:effectLst/>
                        </a:rPr>
                        <a:t>Step 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250"/>
                        </a:spcAft>
                      </a:pPr>
                      <a:r>
                        <a:rPr lang="en-US" sz="2400" spc="-15" dirty="0">
                          <a:solidFill>
                            <a:srgbClr val="FFFF00"/>
                          </a:solidFill>
                          <a:effectLst/>
                        </a:rPr>
                        <a:t>Direct Material</a:t>
                      </a:r>
                      <a:r>
                        <a:rPr lang="en-US" sz="2400" spc="-15" dirty="0">
                          <a:effectLst/>
                        </a:rPr>
                        <a:t>= Material Purchased + Opening stock of raw material-Closing stock of raw </a:t>
                      </a:r>
                      <a:r>
                        <a:rPr lang="en-US" sz="2400" spc="-15" dirty="0" smtClean="0">
                          <a:effectLst/>
                        </a:rPr>
                        <a:t>material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2250"/>
                        </a:spcAft>
                      </a:pPr>
                      <a:r>
                        <a:rPr lang="en-US" sz="2400" spc="-15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Prime Cost =</a:t>
                      </a:r>
                      <a:r>
                        <a:rPr lang="en-US" sz="2400" spc="-15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spc="-15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Direct Material + Direct Expenses + Direct Wages </a:t>
                      </a:r>
                      <a:endParaRPr lang="en-US" sz="2400" spc="-15" dirty="0" smtClean="0">
                        <a:effectLst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08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 fontScale="85000" lnSpcReduction="20000"/>
          </a:bodyPr>
          <a:lstStyle/>
          <a:p>
            <a:r>
              <a:rPr lang="en-US" b="1" u="sng" dirty="0"/>
              <a:t>Work Overheads/ Factory Overheads </a:t>
            </a:r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/>
              <a:t>Work Overheads/ Factory Overheads include indirect expenses such as utilities, manages salaries, Factory expenses.</a:t>
            </a:r>
          </a:p>
          <a:p>
            <a:r>
              <a:rPr lang="en-US" dirty="0"/>
              <a:t>In simple terms, the sum of all the following expenses equals to Factory Costs or Work Costs:</a:t>
            </a:r>
          </a:p>
          <a:p>
            <a:pPr lvl="0"/>
            <a:r>
              <a:rPr lang="en-US" dirty="0"/>
              <a:t>Factory Rent, lighting</a:t>
            </a:r>
          </a:p>
          <a:p>
            <a:pPr lvl="0"/>
            <a:r>
              <a:rPr lang="en-US" dirty="0"/>
              <a:t>Factory Salary</a:t>
            </a:r>
          </a:p>
          <a:p>
            <a:pPr lvl="0"/>
            <a:r>
              <a:rPr lang="en-US" dirty="0"/>
              <a:t>Electricity Charges</a:t>
            </a:r>
          </a:p>
          <a:p>
            <a:pPr lvl="0"/>
            <a:r>
              <a:rPr lang="en-US" dirty="0"/>
              <a:t>Indirect Material Expenses</a:t>
            </a:r>
          </a:p>
          <a:p>
            <a:pPr lvl="0"/>
            <a:r>
              <a:rPr lang="en-US" dirty="0"/>
              <a:t>Other Indirect Wages</a:t>
            </a:r>
          </a:p>
          <a:p>
            <a:pPr lvl="0"/>
            <a:r>
              <a:rPr lang="en-US" dirty="0"/>
              <a:t>Salaries of Production Heads/Supervisors</a:t>
            </a:r>
          </a:p>
          <a:p>
            <a:pPr lvl="0"/>
            <a:r>
              <a:rPr lang="en-US" dirty="0"/>
              <a:t>Other Salaries</a:t>
            </a:r>
          </a:p>
          <a:p>
            <a:pPr lvl="0"/>
            <a:r>
              <a:rPr lang="en-US" dirty="0"/>
              <a:t>Factory Insurance</a:t>
            </a:r>
          </a:p>
          <a:p>
            <a:pPr lvl="0"/>
            <a:r>
              <a:rPr lang="en-US" dirty="0"/>
              <a:t>Power and Fuel</a:t>
            </a:r>
          </a:p>
          <a:p>
            <a:pPr lvl="0"/>
            <a:r>
              <a:rPr lang="en-US" dirty="0"/>
              <a:t>Drawing Office Expenses</a:t>
            </a:r>
          </a:p>
          <a:p>
            <a:pPr lvl="0"/>
            <a:r>
              <a:rPr lang="en-US" dirty="0"/>
              <a:t>R&amp;D</a:t>
            </a:r>
          </a:p>
          <a:p>
            <a:pPr lvl="0"/>
            <a:r>
              <a:rPr lang="en-US" dirty="0"/>
              <a:t>Depreciation of </a:t>
            </a:r>
            <a:r>
              <a:rPr lang="en-US" dirty="0" smtClean="0"/>
              <a:t>Factory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8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707828"/>
              </p:ext>
            </p:extLst>
          </p:nvPr>
        </p:nvGraphicFramePr>
        <p:xfrm>
          <a:off x="152400" y="1676400"/>
          <a:ext cx="891540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200"/>
                <a:gridCol w="7696200"/>
              </a:tblGrid>
              <a:tr h="335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Step II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spc="-15" baseline="0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/>
                        </a:rPr>
                        <a:t>Works </a:t>
                      </a: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</a:rPr>
                        <a:t>Cost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/>
                        </a:rPr>
                        <a:t> or Factory Cost </a:t>
                      </a:r>
                      <a:r>
                        <a:rPr lang="en-US" sz="2400" dirty="0" smtClean="0">
                          <a:effectLst/>
                        </a:rPr>
                        <a:t>= </a:t>
                      </a:r>
                      <a:r>
                        <a:rPr lang="en-US" sz="2400" dirty="0">
                          <a:effectLst/>
                        </a:rPr>
                        <a:t>Prime Cost + Factory Overheads </a:t>
                      </a:r>
                      <a:r>
                        <a:rPr lang="en-US" sz="2400" dirty="0" smtClean="0">
                          <a:effectLst/>
                        </a:rPr>
                        <a:t>+</a:t>
                      </a:r>
                      <a:r>
                        <a:rPr lang="en-US" sz="2400" dirty="0">
                          <a:effectLst/>
                        </a:rPr>
                        <a:t>opening Work in progress-Closing Work in </a:t>
                      </a:r>
                      <a:r>
                        <a:rPr lang="en-US" sz="2400" dirty="0" smtClean="0">
                          <a:effectLst/>
                        </a:rPr>
                        <a:t>progress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Factory Overheads 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/>
                        </a:rPr>
                        <a:t>(Indirect Material + Indirect </a:t>
                      </a:r>
                      <a:r>
                        <a:rPr lang="en-US" sz="2400" dirty="0" err="1" smtClean="0">
                          <a:solidFill>
                            <a:srgbClr val="FFFF00"/>
                          </a:solidFill>
                          <a:effectLst/>
                        </a:rPr>
                        <a:t>Labour</a:t>
                      </a:r>
                      <a:r>
                        <a:rPr lang="en-US" sz="2400" dirty="0" smtClean="0">
                          <a:solidFill>
                            <a:srgbClr val="FFFF00"/>
                          </a:solidFill>
                          <a:effectLst/>
                        </a:rPr>
                        <a:t> + Indirect Expenses)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2875" marR="142875" marT="142875" marB="14287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6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</TotalTime>
  <Words>735</Words>
  <Application>Microsoft Office PowerPoint</Application>
  <PresentationFormat>On-screen Show (4:3)</PresentationFormat>
  <Paragraphs>224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   </vt:lpstr>
      <vt:lpstr>PowerPoint Presentation</vt:lpstr>
      <vt:lpstr>PowerPoint Presentation</vt:lpstr>
      <vt:lpstr> Importance of cost sheet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Cost Sheet template consists of six major sections</vt:lpstr>
      <vt:lpstr>PowerPoint Presentation</vt:lpstr>
      <vt:lpstr>PowerPoint Presentation</vt:lpstr>
      <vt:lpstr>Prime Cost = Direct material + Direct Wages + Direct expenses Direct material = Material purchased + Opening stock of material – Closing stock of material. </vt:lpstr>
      <vt:lpstr>Factory Cost or Works Cost The factory overheads consist of the cost of indirect material, indirect wages (Factory), and indirect Expenses(Factory)</vt:lpstr>
      <vt:lpstr>PowerPoint Presentation</vt:lpstr>
      <vt:lpstr>Cost of Production . </vt:lpstr>
      <vt:lpstr>Cost of Goods Sold (COGS) All the goods that a unit produces aren’t sold in the same period.  Cost Of Goods Sold = Cost of Production =Opening Stock of Finished Goods – Closing Stock of Finished Goods</vt:lpstr>
      <vt:lpstr> Cost of Sales= Cost of Goods sold + Selling and distribution overheads. </vt:lpstr>
      <vt:lpstr>Sales Sales = Total Cost + Profit. </vt:lpstr>
      <vt:lpstr>What are the items excluded from the cost sheet?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LENOVO</dc:creator>
  <cp:lastModifiedBy>LENOVO</cp:lastModifiedBy>
  <cp:revision>20</cp:revision>
  <dcterms:created xsi:type="dcterms:W3CDTF">2006-08-16T00:00:00Z</dcterms:created>
  <dcterms:modified xsi:type="dcterms:W3CDTF">2020-08-29T04:41:55Z</dcterms:modified>
</cp:coreProperties>
</file>